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67" r:id="rId2"/>
    <p:sldId id="256" r:id="rId3"/>
    <p:sldId id="257" r:id="rId4"/>
    <p:sldId id="266" r:id="rId5"/>
    <p:sldId id="258" r:id="rId6"/>
    <p:sldId id="259" r:id="rId7"/>
    <p:sldId id="260" r:id="rId8"/>
    <p:sldId id="261" r:id="rId9"/>
    <p:sldId id="262" r:id="rId10"/>
    <p:sldId id="263" r:id="rId11"/>
    <p:sldId id="265"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433"/>
    <p:restoredTop sz="94610"/>
  </p:normalViewPr>
  <p:slideViewPr>
    <p:cSldViewPr snapToGrid="0" snapToObjects="1">
      <p:cViewPr varScale="1">
        <p:scale>
          <a:sx n="116" d="100"/>
          <a:sy n="116" d="100"/>
        </p:scale>
        <p:origin x="216" y="8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6994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5.png"/><Relationship Id="rId7"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1">
            <a:extLst>
              <a:ext uri="{FF2B5EF4-FFF2-40B4-BE49-F238E27FC236}">
                <a16:creationId xmlns:a16="http://schemas.microsoft.com/office/drawing/2014/main" id="{4019F2F2-D175-2B35-55AF-C6D63C3597A3}"/>
              </a:ext>
            </a:extLst>
          </p:cNvPr>
          <p:cNvSpPr/>
          <p:nvPr/>
        </p:nvSpPr>
        <p:spPr>
          <a:xfrm>
            <a:off x="0" y="0"/>
            <a:ext cx="14630400" cy="8229600"/>
          </a:xfrm>
          <a:prstGeom prst="rect">
            <a:avLst/>
          </a:prstGeom>
          <a:solidFill>
            <a:srgbClr val="241631"/>
          </a:solidFill>
          <a:ln/>
        </p:spPr>
        <p:txBody>
          <a:bodyPr/>
          <a:lstStyle/>
          <a:p>
            <a:endParaRPr lang="en-US" dirty="0"/>
          </a:p>
        </p:txBody>
      </p:sp>
      <p:sp>
        <p:nvSpPr>
          <p:cNvPr id="7" name="TextBox 6">
            <a:extLst>
              <a:ext uri="{FF2B5EF4-FFF2-40B4-BE49-F238E27FC236}">
                <a16:creationId xmlns:a16="http://schemas.microsoft.com/office/drawing/2014/main" id="{B1B8F1AD-0604-22F8-E223-9146F86F70F8}"/>
              </a:ext>
            </a:extLst>
          </p:cNvPr>
          <p:cNvSpPr txBox="1"/>
          <p:nvPr/>
        </p:nvSpPr>
        <p:spPr>
          <a:xfrm>
            <a:off x="2161147" y="2714416"/>
            <a:ext cx="10308106" cy="4154984"/>
          </a:xfrm>
          <a:prstGeom prst="rect">
            <a:avLst/>
          </a:prstGeom>
          <a:noFill/>
        </p:spPr>
        <p:txBody>
          <a:bodyPr wrap="square" rtlCol="0">
            <a:spAutoFit/>
          </a:bodyPr>
          <a:lstStyle/>
          <a:p>
            <a:r>
              <a:rPr lang="en-US" sz="8800" b="1" dirty="0">
                <a:solidFill>
                  <a:srgbClr val="FF726D"/>
                </a:solidFill>
                <a:latin typeface="Inconsolata" pitchFamily="34" charset="0"/>
                <a:ea typeface="Inconsolata" pitchFamily="34" charset="-122"/>
                <a:cs typeface="Inconsolata" pitchFamily="34" charset="-120"/>
              </a:rPr>
              <a:t>UNIFIED-IO:</a:t>
            </a:r>
            <a:br>
              <a:rPr lang="en-US" sz="8800" b="1" dirty="0">
                <a:solidFill>
                  <a:srgbClr val="FF726D"/>
                </a:solidFill>
                <a:latin typeface="Inconsolata" pitchFamily="34" charset="0"/>
                <a:ea typeface="Inconsolata" pitchFamily="34" charset="-122"/>
                <a:cs typeface="Inconsolata" pitchFamily="34" charset="-120"/>
              </a:rPr>
            </a:br>
            <a:r>
              <a:rPr lang="en-US" sz="8800" b="1" dirty="0">
                <a:solidFill>
                  <a:srgbClr val="FF726D"/>
                </a:solidFill>
                <a:latin typeface="Inconsolata" pitchFamily="34" charset="0"/>
                <a:ea typeface="Inconsolata" pitchFamily="34" charset="-122"/>
                <a:cs typeface="Inconsolata" pitchFamily="34" charset="-120"/>
              </a:rPr>
              <a:t>By</a:t>
            </a:r>
          </a:p>
          <a:p>
            <a:r>
              <a:rPr lang="en-US" sz="8800" dirty="0">
                <a:solidFill>
                  <a:schemeClr val="bg1"/>
                </a:solidFill>
              </a:rPr>
              <a:t>Sri Kalyan Reddy Akiti</a:t>
            </a:r>
          </a:p>
        </p:txBody>
      </p:sp>
    </p:spTree>
    <p:extLst>
      <p:ext uri="{BB962C8B-B14F-4D97-AF65-F5344CB8AC3E}">
        <p14:creationId xmlns:p14="http://schemas.microsoft.com/office/powerpoint/2010/main" val="40808442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US"/>
          </a:p>
        </p:txBody>
      </p:sp>
      <p:sp>
        <p:nvSpPr>
          <p:cNvPr id="3" name="Shape 1"/>
          <p:cNvSpPr/>
          <p:nvPr/>
        </p:nvSpPr>
        <p:spPr>
          <a:xfrm>
            <a:off x="0" y="0"/>
            <a:ext cx="14630400" cy="8230553"/>
          </a:xfrm>
          <a:prstGeom prst="rect">
            <a:avLst/>
          </a:prstGeom>
          <a:solidFill>
            <a:srgbClr val="241631"/>
          </a:solidFill>
          <a:ln/>
        </p:spPr>
        <p:txBody>
          <a:bodyPr/>
          <a:lstStyle/>
          <a:p>
            <a:endParaRPr lang="en-US" dirty="0"/>
          </a:p>
        </p:txBody>
      </p:sp>
      <p:pic>
        <p:nvPicPr>
          <p:cNvPr id="4" name="Image 0" descr="preencoded.png"/>
          <p:cNvPicPr>
            <a:picLocks noChangeAspect="1"/>
          </p:cNvPicPr>
          <p:nvPr/>
        </p:nvPicPr>
        <p:blipFill>
          <a:blip r:embed="rId3"/>
          <a:stretch>
            <a:fillRect/>
          </a:stretch>
        </p:blipFill>
        <p:spPr>
          <a:xfrm>
            <a:off x="0" y="0"/>
            <a:ext cx="14630400" cy="2516505"/>
          </a:xfrm>
          <a:prstGeom prst="rect">
            <a:avLst/>
          </a:prstGeom>
        </p:spPr>
      </p:pic>
      <p:sp>
        <p:nvSpPr>
          <p:cNvPr id="5" name="Text 2"/>
          <p:cNvSpPr/>
          <p:nvPr/>
        </p:nvSpPr>
        <p:spPr>
          <a:xfrm>
            <a:off x="2533769" y="3070027"/>
            <a:ext cx="5284470" cy="629007"/>
          </a:xfrm>
          <a:prstGeom prst="rect">
            <a:avLst/>
          </a:prstGeom>
          <a:noFill/>
          <a:ln/>
        </p:spPr>
        <p:txBody>
          <a:bodyPr wrap="none" rtlCol="0" anchor="t"/>
          <a:lstStyle/>
          <a:p>
            <a:pPr marL="0" indent="0">
              <a:lnSpc>
                <a:spcPts val="4954"/>
              </a:lnSpc>
              <a:buNone/>
            </a:pPr>
            <a:r>
              <a:rPr lang="en-US" sz="3963" b="1" dirty="0">
                <a:solidFill>
                  <a:srgbClr val="FF726D"/>
                </a:solidFill>
                <a:latin typeface="Inconsolata" pitchFamily="34" charset="0"/>
                <a:ea typeface="Inconsolata" pitchFamily="34" charset="-122"/>
                <a:cs typeface="Inconsolata" pitchFamily="34" charset="-120"/>
              </a:rPr>
              <a:t>Conclusion and Impact</a:t>
            </a:r>
            <a:endParaRPr lang="en-US" sz="3963" dirty="0"/>
          </a:p>
        </p:txBody>
      </p:sp>
      <p:pic>
        <p:nvPicPr>
          <p:cNvPr id="6" name="Image 1" descr="preencoded.png"/>
          <p:cNvPicPr>
            <a:picLocks noChangeAspect="1"/>
          </p:cNvPicPr>
          <p:nvPr/>
        </p:nvPicPr>
        <p:blipFill>
          <a:blip r:embed="rId4"/>
          <a:stretch>
            <a:fillRect/>
          </a:stretch>
        </p:blipFill>
        <p:spPr>
          <a:xfrm>
            <a:off x="2533769" y="4000976"/>
            <a:ext cx="4781312" cy="805220"/>
          </a:xfrm>
          <a:prstGeom prst="rect">
            <a:avLst/>
          </a:prstGeom>
        </p:spPr>
      </p:pic>
      <p:sp>
        <p:nvSpPr>
          <p:cNvPr id="7" name="Text 3"/>
          <p:cNvSpPr/>
          <p:nvPr/>
        </p:nvSpPr>
        <p:spPr>
          <a:xfrm>
            <a:off x="2734985" y="5108138"/>
            <a:ext cx="2516505" cy="314563"/>
          </a:xfrm>
          <a:prstGeom prst="rect">
            <a:avLst/>
          </a:prstGeom>
          <a:noFill/>
          <a:ln/>
        </p:spPr>
        <p:txBody>
          <a:bodyPr wrap="none" rtlCol="0" anchor="t"/>
          <a:lstStyle/>
          <a:p>
            <a:pPr marL="0" indent="0" algn="l">
              <a:lnSpc>
                <a:spcPts val="2477"/>
              </a:lnSpc>
              <a:buNone/>
            </a:pPr>
            <a:r>
              <a:rPr lang="en-US" sz="1982" b="1" dirty="0">
                <a:solidFill>
                  <a:srgbClr val="FF726D"/>
                </a:solidFill>
                <a:latin typeface="Inconsolata" pitchFamily="34" charset="0"/>
                <a:ea typeface="Inconsolata" pitchFamily="34" charset="-122"/>
                <a:cs typeface="Inconsolata" pitchFamily="34" charset="-120"/>
              </a:rPr>
              <a:t>Related Work</a:t>
            </a:r>
            <a:endParaRPr lang="en-US" sz="1982" dirty="0"/>
          </a:p>
        </p:txBody>
      </p:sp>
      <p:sp>
        <p:nvSpPr>
          <p:cNvPr id="8" name="Text 4"/>
          <p:cNvSpPr/>
          <p:nvPr/>
        </p:nvSpPr>
        <p:spPr>
          <a:xfrm>
            <a:off x="2734985" y="5543431"/>
            <a:ext cx="4378881" cy="966192"/>
          </a:xfrm>
          <a:prstGeom prst="rect">
            <a:avLst/>
          </a:prstGeom>
          <a:noFill/>
          <a:ln/>
        </p:spPr>
        <p:txBody>
          <a:bodyPr wrap="square" rtlCol="0" anchor="t"/>
          <a:lstStyle/>
          <a:p>
            <a:pPr marL="0" indent="0" algn="l">
              <a:lnSpc>
                <a:spcPts val="2536"/>
              </a:lnSpc>
              <a:buNone/>
            </a:pPr>
            <a:r>
              <a:rPr lang="en-US" sz="1585" dirty="0">
                <a:solidFill>
                  <a:srgbClr val="DAD1E6"/>
                </a:solidFill>
                <a:latin typeface="Fira Sans" pitchFamily="34" charset="0"/>
                <a:ea typeface="Fira Sans" pitchFamily="34" charset="-122"/>
                <a:cs typeface="Fira Sans" pitchFamily="34" charset="-120"/>
              </a:rPr>
              <a:t>Researchers have long been interested in constructing models capable of learning and solving multiple tasks.</a:t>
            </a:r>
            <a:endParaRPr lang="en-US" sz="1585" dirty="0"/>
          </a:p>
        </p:txBody>
      </p:sp>
      <p:pic>
        <p:nvPicPr>
          <p:cNvPr id="9" name="Image 2" descr="preencoded.png"/>
          <p:cNvPicPr>
            <a:picLocks noChangeAspect="1"/>
          </p:cNvPicPr>
          <p:nvPr/>
        </p:nvPicPr>
        <p:blipFill>
          <a:blip r:embed="rId5"/>
          <a:stretch>
            <a:fillRect/>
          </a:stretch>
        </p:blipFill>
        <p:spPr>
          <a:xfrm>
            <a:off x="7315081" y="4000976"/>
            <a:ext cx="4781431" cy="805220"/>
          </a:xfrm>
          <a:prstGeom prst="rect">
            <a:avLst/>
          </a:prstGeom>
        </p:spPr>
      </p:pic>
      <p:sp>
        <p:nvSpPr>
          <p:cNvPr id="10" name="Text 5"/>
          <p:cNvSpPr/>
          <p:nvPr/>
        </p:nvSpPr>
        <p:spPr>
          <a:xfrm>
            <a:off x="7516297" y="5108138"/>
            <a:ext cx="2516505" cy="314563"/>
          </a:xfrm>
          <a:prstGeom prst="rect">
            <a:avLst/>
          </a:prstGeom>
          <a:noFill/>
          <a:ln/>
        </p:spPr>
        <p:txBody>
          <a:bodyPr wrap="none" rtlCol="0" anchor="t"/>
          <a:lstStyle/>
          <a:p>
            <a:pPr marL="0" indent="0" algn="l">
              <a:lnSpc>
                <a:spcPts val="2477"/>
              </a:lnSpc>
              <a:buNone/>
            </a:pPr>
            <a:r>
              <a:rPr lang="en-US" sz="1982" b="1" dirty="0">
                <a:solidFill>
                  <a:srgbClr val="FF726D"/>
                </a:solidFill>
                <a:latin typeface="Inconsolata" pitchFamily="34" charset="0"/>
                <a:ea typeface="Inconsolata" pitchFamily="34" charset="-122"/>
                <a:cs typeface="Inconsolata" pitchFamily="34" charset="-120"/>
              </a:rPr>
              <a:t>Conclusion</a:t>
            </a:r>
            <a:endParaRPr lang="en-US" sz="1982" dirty="0"/>
          </a:p>
        </p:txBody>
      </p:sp>
      <p:sp>
        <p:nvSpPr>
          <p:cNvPr id="11" name="Text 6"/>
          <p:cNvSpPr/>
          <p:nvPr/>
        </p:nvSpPr>
        <p:spPr>
          <a:xfrm>
            <a:off x="7516297" y="5543431"/>
            <a:ext cx="4379000" cy="1932384"/>
          </a:xfrm>
          <a:prstGeom prst="rect">
            <a:avLst/>
          </a:prstGeom>
          <a:noFill/>
          <a:ln/>
        </p:spPr>
        <p:txBody>
          <a:bodyPr wrap="square" rtlCol="0" anchor="t"/>
          <a:lstStyle/>
          <a:p>
            <a:pPr marL="0" indent="0" algn="l">
              <a:lnSpc>
                <a:spcPts val="2536"/>
              </a:lnSpc>
              <a:buNone/>
            </a:pPr>
            <a:r>
              <a:rPr lang="en-US" sz="1585" dirty="0">
                <a:solidFill>
                  <a:srgbClr val="DAD1E6"/>
                </a:solidFill>
                <a:latin typeface="Fira Sans" pitchFamily="34" charset="0"/>
                <a:ea typeface="Fira Sans" pitchFamily="34" charset="-122"/>
                <a:cs typeface="Fira Sans" pitchFamily="34" charset="-120"/>
              </a:rPr>
              <a:t>By leveraging a unified architecture and extensive training across diverse datasets, UNIFIED-IO demonstrates the potential for multi-task learning in handling complex and varied tasks in both computer vision and NLP domains.</a:t>
            </a:r>
            <a:endParaRPr lang="en-US" sz="1585" dirty="0"/>
          </a:p>
        </p:txBody>
      </p:sp>
      <p:pic>
        <p:nvPicPr>
          <p:cNvPr id="13" name="Picture 12">
            <a:extLst>
              <a:ext uri="{FF2B5EF4-FFF2-40B4-BE49-F238E27FC236}">
                <a16:creationId xmlns:a16="http://schemas.microsoft.com/office/drawing/2014/main" id="{3B6A9A4B-8C59-51F2-DFB6-F0D6971B85B5}"/>
              </a:ext>
            </a:extLst>
          </p:cNvPr>
          <p:cNvPicPr>
            <a:picLocks noChangeAspect="1"/>
          </p:cNvPicPr>
          <p:nvPr/>
        </p:nvPicPr>
        <p:blipFill>
          <a:blip r:embed="rId6"/>
          <a:stretch>
            <a:fillRect/>
          </a:stretch>
        </p:blipFill>
        <p:spPr>
          <a:xfrm>
            <a:off x="0" y="0"/>
            <a:ext cx="5105400" cy="2516505"/>
          </a:xfrm>
          <a:prstGeom prst="rect">
            <a:avLst/>
          </a:prstGeom>
        </p:spPr>
      </p:pic>
      <p:pic>
        <p:nvPicPr>
          <p:cNvPr id="14" name="Picture 13">
            <a:extLst>
              <a:ext uri="{FF2B5EF4-FFF2-40B4-BE49-F238E27FC236}">
                <a16:creationId xmlns:a16="http://schemas.microsoft.com/office/drawing/2014/main" id="{303FB5EB-0F1B-6CC3-55C4-996DF461D076}"/>
              </a:ext>
            </a:extLst>
          </p:cNvPr>
          <p:cNvPicPr>
            <a:picLocks noChangeAspect="1"/>
          </p:cNvPicPr>
          <p:nvPr/>
        </p:nvPicPr>
        <p:blipFill>
          <a:blip r:embed="rId7"/>
          <a:stretch>
            <a:fillRect/>
          </a:stretch>
        </p:blipFill>
        <p:spPr>
          <a:xfrm>
            <a:off x="4762500" y="0"/>
            <a:ext cx="5105162" cy="2516505"/>
          </a:xfrm>
          <a:prstGeom prst="rect">
            <a:avLst/>
          </a:prstGeom>
        </p:spPr>
      </p:pic>
      <p:pic>
        <p:nvPicPr>
          <p:cNvPr id="15" name="Picture 14">
            <a:extLst>
              <a:ext uri="{FF2B5EF4-FFF2-40B4-BE49-F238E27FC236}">
                <a16:creationId xmlns:a16="http://schemas.microsoft.com/office/drawing/2014/main" id="{533EAF6A-4517-ABA9-65E1-AF87CECC0A7A}"/>
              </a:ext>
            </a:extLst>
          </p:cNvPr>
          <p:cNvPicPr>
            <a:picLocks noChangeAspect="1"/>
          </p:cNvPicPr>
          <p:nvPr/>
        </p:nvPicPr>
        <p:blipFill>
          <a:blip r:embed="rId8"/>
          <a:stretch>
            <a:fillRect/>
          </a:stretch>
        </p:blipFill>
        <p:spPr>
          <a:xfrm>
            <a:off x="9791581" y="476"/>
            <a:ext cx="4838581" cy="251602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
            <a:extLst>
              <a:ext uri="{FF2B5EF4-FFF2-40B4-BE49-F238E27FC236}">
                <a16:creationId xmlns:a16="http://schemas.microsoft.com/office/drawing/2014/main" id="{D2B8D8B1-51F2-CEF1-17F8-CDDEA34A43D3}"/>
              </a:ext>
            </a:extLst>
          </p:cNvPr>
          <p:cNvSpPr/>
          <p:nvPr/>
        </p:nvSpPr>
        <p:spPr>
          <a:xfrm>
            <a:off x="0" y="0"/>
            <a:ext cx="14630400" cy="8229600"/>
          </a:xfrm>
          <a:prstGeom prst="rect">
            <a:avLst/>
          </a:prstGeom>
          <a:solidFill>
            <a:srgbClr val="241631"/>
          </a:solidFill>
          <a:ln/>
        </p:spPr>
        <p:txBody>
          <a:bodyPr/>
          <a:lstStyle/>
          <a:p>
            <a:endParaRPr lang="en-US" dirty="0"/>
          </a:p>
        </p:txBody>
      </p:sp>
      <p:sp>
        <p:nvSpPr>
          <p:cNvPr id="3" name="TextBox 2">
            <a:extLst>
              <a:ext uri="{FF2B5EF4-FFF2-40B4-BE49-F238E27FC236}">
                <a16:creationId xmlns:a16="http://schemas.microsoft.com/office/drawing/2014/main" id="{0222904D-E47E-7FA8-13DE-D8A88F59E16C}"/>
              </a:ext>
            </a:extLst>
          </p:cNvPr>
          <p:cNvSpPr txBox="1"/>
          <p:nvPr/>
        </p:nvSpPr>
        <p:spPr>
          <a:xfrm>
            <a:off x="4306185" y="3391525"/>
            <a:ext cx="5847908" cy="1446550"/>
          </a:xfrm>
          <a:prstGeom prst="rect">
            <a:avLst/>
          </a:prstGeom>
          <a:noFill/>
        </p:spPr>
        <p:txBody>
          <a:bodyPr wrap="square" rtlCol="0">
            <a:spAutoFit/>
          </a:bodyPr>
          <a:lstStyle/>
          <a:p>
            <a:r>
              <a:rPr lang="en-US" sz="8800" dirty="0">
                <a:solidFill>
                  <a:schemeClr val="bg1"/>
                </a:solidFill>
              </a:rPr>
              <a:t>THANK YOU</a:t>
            </a:r>
          </a:p>
        </p:txBody>
      </p:sp>
    </p:spTree>
    <p:extLst>
      <p:ext uri="{BB962C8B-B14F-4D97-AF65-F5344CB8AC3E}">
        <p14:creationId xmlns:p14="http://schemas.microsoft.com/office/powerpoint/2010/main" val="21576014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US"/>
          </a:p>
        </p:txBody>
      </p:sp>
      <p:sp>
        <p:nvSpPr>
          <p:cNvPr id="3" name="Shape 1"/>
          <p:cNvSpPr/>
          <p:nvPr/>
        </p:nvSpPr>
        <p:spPr>
          <a:xfrm>
            <a:off x="0" y="0"/>
            <a:ext cx="14630400" cy="8229600"/>
          </a:xfrm>
          <a:prstGeom prst="rect">
            <a:avLst/>
          </a:prstGeom>
          <a:solidFill>
            <a:srgbClr val="241631"/>
          </a:solidFill>
          <a:ln/>
        </p:spPr>
        <p:txBody>
          <a:bodyPr/>
          <a:lstStyle/>
          <a:p>
            <a:endParaRPr lang="en-US" dirty="0"/>
          </a:p>
        </p:txBody>
      </p:sp>
      <p:sp>
        <p:nvSpPr>
          <p:cNvPr id="5" name="Text 2"/>
          <p:cNvSpPr/>
          <p:nvPr/>
        </p:nvSpPr>
        <p:spPr>
          <a:xfrm>
            <a:off x="833199" y="840819"/>
            <a:ext cx="7477601" cy="1666399"/>
          </a:xfrm>
          <a:prstGeom prst="rect">
            <a:avLst/>
          </a:prstGeom>
          <a:noFill/>
          <a:ln/>
        </p:spPr>
        <p:txBody>
          <a:bodyPr wrap="square" rtlCol="0" anchor="t"/>
          <a:lstStyle/>
          <a:p>
            <a:pPr marL="0" indent="0">
              <a:lnSpc>
                <a:spcPts val="6561"/>
              </a:lnSpc>
              <a:buNone/>
            </a:pPr>
            <a:r>
              <a:rPr lang="en-US" sz="5249" b="1" dirty="0">
                <a:solidFill>
                  <a:srgbClr val="FF726D"/>
                </a:solidFill>
                <a:latin typeface="Inconsolata" pitchFamily="34" charset="0"/>
                <a:ea typeface="Inconsolata" pitchFamily="34" charset="-122"/>
                <a:cs typeface="Inconsolata" pitchFamily="34" charset="-120"/>
              </a:rPr>
              <a:t>UNIFIED-IO: A Versatile AI Model</a:t>
            </a:r>
            <a:endParaRPr lang="en-US" sz="5249" dirty="0"/>
          </a:p>
        </p:txBody>
      </p:sp>
      <p:sp>
        <p:nvSpPr>
          <p:cNvPr id="6" name="Text 3"/>
          <p:cNvSpPr/>
          <p:nvPr/>
        </p:nvSpPr>
        <p:spPr>
          <a:xfrm>
            <a:off x="833199" y="2840474"/>
            <a:ext cx="7477601" cy="3909417"/>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UNIFIED-IO is a groundbreaking AI model designed to tackle a vast array of tasks, ranging from traditional computer vision jobs like identifying objects and estimating depth to more complex challenges such as generating images and understanding language. What sets UNIFIED-IO apart is its ability to handle this diverse range of tasks using a single, unified architecture. By standardizing the input and output formats for each task into sequences of tokens, UNIFIED-IO can be trained jointly on over 90 different datasets, spanning multiple fields in AI. This model represents a significant step forward in AI research, as it achieves strong performance across various benchmarks without the need for task-specific fine-tuning.</a:t>
            </a:r>
            <a:endParaRPr lang="en-US" sz="1750" dirty="0"/>
          </a:p>
        </p:txBody>
      </p:sp>
      <p:pic>
        <p:nvPicPr>
          <p:cNvPr id="12" name="Picture 11">
            <a:extLst>
              <a:ext uri="{FF2B5EF4-FFF2-40B4-BE49-F238E27FC236}">
                <a16:creationId xmlns:a16="http://schemas.microsoft.com/office/drawing/2014/main" id="{DA90B9A3-D55D-F89C-269B-7295CB923E9A}"/>
              </a:ext>
            </a:extLst>
          </p:cNvPr>
          <p:cNvPicPr>
            <a:picLocks noChangeAspect="1"/>
          </p:cNvPicPr>
          <p:nvPr/>
        </p:nvPicPr>
        <p:blipFill>
          <a:blip r:embed="rId3"/>
          <a:stretch>
            <a:fillRect/>
          </a:stretch>
        </p:blipFill>
        <p:spPr>
          <a:xfrm>
            <a:off x="9144000" y="1351128"/>
            <a:ext cx="4653202" cy="539876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US"/>
          </a:p>
        </p:txBody>
      </p:sp>
      <p:sp>
        <p:nvSpPr>
          <p:cNvPr id="3" name="Shape 1"/>
          <p:cNvSpPr/>
          <p:nvPr/>
        </p:nvSpPr>
        <p:spPr>
          <a:xfrm>
            <a:off x="0" y="0"/>
            <a:ext cx="14630400" cy="8229600"/>
          </a:xfrm>
          <a:prstGeom prst="rect">
            <a:avLst/>
          </a:prstGeom>
          <a:solidFill>
            <a:srgbClr val="241631"/>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17576" y="719138"/>
            <a:ext cx="6079450" cy="633413"/>
          </a:xfrm>
          <a:prstGeom prst="rect">
            <a:avLst/>
          </a:prstGeom>
          <a:noFill/>
          <a:ln/>
        </p:spPr>
        <p:txBody>
          <a:bodyPr wrap="none" rtlCol="0" anchor="t"/>
          <a:lstStyle/>
          <a:p>
            <a:pPr marL="0" indent="0">
              <a:lnSpc>
                <a:spcPts val="4987"/>
              </a:lnSpc>
              <a:buNone/>
            </a:pPr>
            <a:r>
              <a:rPr lang="en-US" sz="3990" b="1" dirty="0">
                <a:solidFill>
                  <a:srgbClr val="FF726D"/>
                </a:solidFill>
                <a:latin typeface="Inconsolata" pitchFamily="34" charset="0"/>
                <a:ea typeface="Inconsolata" pitchFamily="34" charset="-122"/>
                <a:cs typeface="Inconsolata" pitchFamily="34" charset="-120"/>
              </a:rPr>
              <a:t>UNIFIED-IO's Versatility</a:t>
            </a:r>
            <a:endParaRPr lang="en-US" sz="3990" dirty="0"/>
          </a:p>
        </p:txBody>
      </p:sp>
      <p:sp>
        <p:nvSpPr>
          <p:cNvPr id="6" name="Shape 3"/>
          <p:cNvSpPr/>
          <p:nvPr/>
        </p:nvSpPr>
        <p:spPr>
          <a:xfrm>
            <a:off x="4708922" y="1656517"/>
            <a:ext cx="25241" cy="5853827"/>
          </a:xfrm>
          <a:prstGeom prst="rect">
            <a:avLst/>
          </a:prstGeom>
          <a:solidFill>
            <a:srgbClr val="FF6680"/>
          </a:solidFill>
          <a:ln/>
        </p:spPr>
        <p:txBody>
          <a:bodyPr/>
          <a:lstStyle/>
          <a:p>
            <a:endParaRPr lang="en-US"/>
          </a:p>
        </p:txBody>
      </p:sp>
      <p:sp>
        <p:nvSpPr>
          <p:cNvPr id="7" name="Shape 4"/>
          <p:cNvSpPr/>
          <p:nvPr/>
        </p:nvSpPr>
        <p:spPr>
          <a:xfrm>
            <a:off x="4949547" y="2030135"/>
            <a:ext cx="709374" cy="25241"/>
          </a:xfrm>
          <a:prstGeom prst="rect">
            <a:avLst/>
          </a:prstGeom>
          <a:solidFill>
            <a:srgbClr val="FF6680"/>
          </a:solidFill>
          <a:ln/>
        </p:spPr>
        <p:txBody>
          <a:bodyPr/>
          <a:lstStyle/>
          <a:p>
            <a:endParaRPr lang="en-US"/>
          </a:p>
        </p:txBody>
      </p:sp>
      <p:sp>
        <p:nvSpPr>
          <p:cNvPr id="8" name="Shape 5"/>
          <p:cNvSpPr/>
          <p:nvPr/>
        </p:nvSpPr>
        <p:spPr>
          <a:xfrm>
            <a:off x="4493538" y="1814870"/>
            <a:ext cx="456009" cy="456009"/>
          </a:xfrm>
          <a:prstGeom prst="roundRect">
            <a:avLst>
              <a:gd name="adj" fmla="val 13334"/>
            </a:avLst>
          </a:prstGeom>
          <a:solidFill>
            <a:srgbClr val="382748"/>
          </a:solidFill>
          <a:ln/>
        </p:spPr>
        <p:txBody>
          <a:bodyPr/>
          <a:lstStyle/>
          <a:p>
            <a:endParaRPr lang="en-US"/>
          </a:p>
        </p:txBody>
      </p:sp>
      <p:sp>
        <p:nvSpPr>
          <p:cNvPr id="9" name="Text 6"/>
          <p:cNvSpPr/>
          <p:nvPr/>
        </p:nvSpPr>
        <p:spPr>
          <a:xfrm>
            <a:off x="4645462" y="1852851"/>
            <a:ext cx="152043" cy="379928"/>
          </a:xfrm>
          <a:prstGeom prst="rect">
            <a:avLst/>
          </a:prstGeom>
          <a:noFill/>
          <a:ln/>
        </p:spPr>
        <p:txBody>
          <a:bodyPr wrap="none" rtlCol="0" anchor="t"/>
          <a:lstStyle/>
          <a:p>
            <a:pPr marL="0" indent="0" algn="ctr">
              <a:lnSpc>
                <a:spcPts val="2992"/>
              </a:lnSpc>
              <a:buNone/>
            </a:pPr>
            <a:r>
              <a:rPr lang="en-US" sz="2394" b="1" dirty="0">
                <a:solidFill>
                  <a:srgbClr val="FF726D"/>
                </a:solidFill>
                <a:latin typeface="Inconsolata" pitchFamily="34" charset="0"/>
                <a:ea typeface="Inconsolata" pitchFamily="34" charset="-122"/>
                <a:cs typeface="Inconsolata" pitchFamily="34" charset="-120"/>
              </a:rPr>
              <a:t>1</a:t>
            </a:r>
            <a:endParaRPr lang="en-US" sz="2394" dirty="0"/>
          </a:p>
        </p:txBody>
      </p:sp>
      <p:sp>
        <p:nvSpPr>
          <p:cNvPr id="10" name="Text 7"/>
          <p:cNvSpPr/>
          <p:nvPr/>
        </p:nvSpPr>
        <p:spPr>
          <a:xfrm>
            <a:off x="5836206" y="1859161"/>
            <a:ext cx="3925372" cy="316706"/>
          </a:xfrm>
          <a:prstGeom prst="rect">
            <a:avLst/>
          </a:prstGeom>
          <a:noFill/>
          <a:ln/>
        </p:spPr>
        <p:txBody>
          <a:bodyPr wrap="none" rtlCol="0" anchor="t"/>
          <a:lstStyle/>
          <a:p>
            <a:pPr marL="0" indent="0" algn="l">
              <a:lnSpc>
                <a:spcPts val="2494"/>
              </a:lnSpc>
              <a:buNone/>
            </a:pPr>
            <a:r>
              <a:rPr lang="en-US" sz="1995" b="1" dirty="0">
                <a:solidFill>
                  <a:srgbClr val="FF726D"/>
                </a:solidFill>
                <a:latin typeface="Inconsolata" pitchFamily="34" charset="0"/>
                <a:ea typeface="Inconsolata" pitchFamily="34" charset="-122"/>
                <a:cs typeface="Inconsolata" pitchFamily="34" charset="-120"/>
              </a:rPr>
              <a:t>Tasks Categorized by Modalities</a:t>
            </a:r>
            <a:endParaRPr lang="en-US" sz="1995" dirty="0"/>
          </a:p>
        </p:txBody>
      </p:sp>
      <p:sp>
        <p:nvSpPr>
          <p:cNvPr id="11" name="Text 8"/>
          <p:cNvSpPr/>
          <p:nvPr/>
        </p:nvSpPr>
        <p:spPr>
          <a:xfrm>
            <a:off x="5836206" y="2297430"/>
            <a:ext cx="8034218" cy="1296829"/>
          </a:xfrm>
          <a:prstGeom prst="rect">
            <a:avLst/>
          </a:prstGeom>
          <a:noFill/>
          <a:ln/>
        </p:spPr>
        <p:txBody>
          <a:bodyPr wrap="square" rtlCol="0" anchor="t"/>
          <a:lstStyle/>
          <a:p>
            <a:pPr marL="0" indent="0" algn="l">
              <a:lnSpc>
                <a:spcPts val="2553"/>
              </a:lnSpc>
              <a:buNone/>
            </a:pPr>
            <a:r>
              <a:rPr lang="en-US" sz="1596" dirty="0">
                <a:solidFill>
                  <a:srgbClr val="DAD1E6"/>
                </a:solidFill>
                <a:latin typeface="Fira Sans" pitchFamily="34" charset="0"/>
                <a:ea typeface="Fira Sans" pitchFamily="34" charset="-122"/>
                <a:cs typeface="Fira Sans" pitchFamily="34" charset="-120"/>
              </a:rPr>
              <a:t>Tasks are categorized based on the modalities of their inputs and outputs into four main types: Text (natural language tokens), Image (RGB images), Sparse (a small number of location coordinates within images), and Dense (per-pixel labels such as depth maps or semantic segmentation).</a:t>
            </a:r>
            <a:endParaRPr lang="en-US" sz="1596" dirty="0"/>
          </a:p>
        </p:txBody>
      </p:sp>
      <p:sp>
        <p:nvSpPr>
          <p:cNvPr id="12" name="Shape 9"/>
          <p:cNvSpPr/>
          <p:nvPr/>
        </p:nvSpPr>
        <p:spPr>
          <a:xfrm>
            <a:off x="4949547" y="4373166"/>
            <a:ext cx="709374" cy="25241"/>
          </a:xfrm>
          <a:prstGeom prst="rect">
            <a:avLst/>
          </a:prstGeom>
          <a:solidFill>
            <a:srgbClr val="FF6680"/>
          </a:solidFill>
          <a:ln/>
        </p:spPr>
        <p:txBody>
          <a:bodyPr/>
          <a:lstStyle/>
          <a:p>
            <a:endParaRPr lang="en-US"/>
          </a:p>
        </p:txBody>
      </p:sp>
      <p:sp>
        <p:nvSpPr>
          <p:cNvPr id="13" name="Shape 10"/>
          <p:cNvSpPr/>
          <p:nvPr/>
        </p:nvSpPr>
        <p:spPr>
          <a:xfrm>
            <a:off x="4493538" y="4157901"/>
            <a:ext cx="456009" cy="456009"/>
          </a:xfrm>
          <a:prstGeom prst="roundRect">
            <a:avLst>
              <a:gd name="adj" fmla="val 13334"/>
            </a:avLst>
          </a:prstGeom>
          <a:solidFill>
            <a:srgbClr val="382748"/>
          </a:solidFill>
          <a:ln/>
        </p:spPr>
        <p:txBody>
          <a:bodyPr/>
          <a:lstStyle/>
          <a:p>
            <a:endParaRPr lang="en-US"/>
          </a:p>
        </p:txBody>
      </p:sp>
      <p:sp>
        <p:nvSpPr>
          <p:cNvPr id="14" name="Text 11"/>
          <p:cNvSpPr/>
          <p:nvPr/>
        </p:nvSpPr>
        <p:spPr>
          <a:xfrm>
            <a:off x="4645462" y="4195882"/>
            <a:ext cx="152043" cy="379928"/>
          </a:xfrm>
          <a:prstGeom prst="rect">
            <a:avLst/>
          </a:prstGeom>
          <a:noFill/>
          <a:ln/>
        </p:spPr>
        <p:txBody>
          <a:bodyPr wrap="none" rtlCol="0" anchor="t"/>
          <a:lstStyle/>
          <a:p>
            <a:pPr marL="0" indent="0" algn="ctr">
              <a:lnSpc>
                <a:spcPts val="2992"/>
              </a:lnSpc>
              <a:buNone/>
            </a:pPr>
            <a:r>
              <a:rPr lang="en-US" sz="2394" b="1" dirty="0">
                <a:solidFill>
                  <a:srgbClr val="FF726D"/>
                </a:solidFill>
                <a:latin typeface="Inconsolata" pitchFamily="34" charset="0"/>
                <a:ea typeface="Inconsolata" pitchFamily="34" charset="-122"/>
                <a:cs typeface="Inconsolata" pitchFamily="34" charset="-120"/>
              </a:rPr>
              <a:t>2</a:t>
            </a:r>
            <a:endParaRPr lang="en-US" sz="2394" dirty="0"/>
          </a:p>
        </p:txBody>
      </p:sp>
      <p:sp>
        <p:nvSpPr>
          <p:cNvPr id="15" name="Text 12"/>
          <p:cNvSpPr/>
          <p:nvPr/>
        </p:nvSpPr>
        <p:spPr>
          <a:xfrm>
            <a:off x="5836206" y="4202192"/>
            <a:ext cx="3545443" cy="316706"/>
          </a:xfrm>
          <a:prstGeom prst="rect">
            <a:avLst/>
          </a:prstGeom>
          <a:noFill/>
          <a:ln/>
        </p:spPr>
        <p:txBody>
          <a:bodyPr wrap="none" rtlCol="0" anchor="t"/>
          <a:lstStyle/>
          <a:p>
            <a:pPr marL="0" indent="0" algn="l">
              <a:lnSpc>
                <a:spcPts val="2494"/>
              </a:lnSpc>
              <a:buNone/>
            </a:pPr>
            <a:r>
              <a:rPr lang="en-US" sz="1995" b="1" dirty="0">
                <a:solidFill>
                  <a:srgbClr val="FF726D"/>
                </a:solidFill>
                <a:latin typeface="Inconsolata" pitchFamily="34" charset="0"/>
                <a:ea typeface="Inconsolata" pitchFamily="34" charset="-122"/>
                <a:cs typeface="Inconsolata" pitchFamily="34" charset="-120"/>
              </a:rPr>
              <a:t>Eight Overarching Categories</a:t>
            </a:r>
            <a:endParaRPr lang="en-US" sz="1995" dirty="0"/>
          </a:p>
        </p:txBody>
      </p:sp>
      <p:sp>
        <p:nvSpPr>
          <p:cNvPr id="16" name="Text 13"/>
          <p:cNvSpPr/>
          <p:nvPr/>
        </p:nvSpPr>
        <p:spPr>
          <a:xfrm>
            <a:off x="5836206" y="4640461"/>
            <a:ext cx="8034218" cy="648414"/>
          </a:xfrm>
          <a:prstGeom prst="rect">
            <a:avLst/>
          </a:prstGeom>
          <a:noFill/>
          <a:ln/>
        </p:spPr>
        <p:txBody>
          <a:bodyPr wrap="square" rtlCol="0" anchor="t"/>
          <a:lstStyle/>
          <a:p>
            <a:pPr marL="0" indent="0" algn="l">
              <a:lnSpc>
                <a:spcPts val="2553"/>
              </a:lnSpc>
              <a:buNone/>
            </a:pPr>
            <a:r>
              <a:rPr lang="en-US" sz="1596" dirty="0">
                <a:solidFill>
                  <a:srgbClr val="DAD1E6"/>
                </a:solidFill>
                <a:latin typeface="Fira Sans" pitchFamily="34" charset="0"/>
                <a:ea typeface="Fira Sans" pitchFamily="34" charset="-122"/>
                <a:cs typeface="Fira Sans" pitchFamily="34" charset="-120"/>
              </a:rPr>
              <a:t>These tasks are further grouped into eight overarching categories and 22 specific tasks to streamline training and analysis.</a:t>
            </a:r>
            <a:endParaRPr lang="en-US" sz="1596" dirty="0"/>
          </a:p>
        </p:txBody>
      </p:sp>
      <p:sp>
        <p:nvSpPr>
          <p:cNvPr id="17" name="Shape 14"/>
          <p:cNvSpPr/>
          <p:nvPr/>
        </p:nvSpPr>
        <p:spPr>
          <a:xfrm>
            <a:off x="4949547" y="6067782"/>
            <a:ext cx="709374" cy="25241"/>
          </a:xfrm>
          <a:prstGeom prst="rect">
            <a:avLst/>
          </a:prstGeom>
          <a:solidFill>
            <a:srgbClr val="FF6680"/>
          </a:solidFill>
          <a:ln/>
        </p:spPr>
        <p:txBody>
          <a:bodyPr/>
          <a:lstStyle/>
          <a:p>
            <a:endParaRPr lang="en-US"/>
          </a:p>
        </p:txBody>
      </p:sp>
      <p:sp>
        <p:nvSpPr>
          <p:cNvPr id="18" name="Shape 15"/>
          <p:cNvSpPr/>
          <p:nvPr/>
        </p:nvSpPr>
        <p:spPr>
          <a:xfrm>
            <a:off x="4493538" y="5852517"/>
            <a:ext cx="456009" cy="456009"/>
          </a:xfrm>
          <a:prstGeom prst="roundRect">
            <a:avLst>
              <a:gd name="adj" fmla="val 13334"/>
            </a:avLst>
          </a:prstGeom>
          <a:solidFill>
            <a:srgbClr val="382748"/>
          </a:solidFill>
          <a:ln/>
        </p:spPr>
        <p:txBody>
          <a:bodyPr/>
          <a:lstStyle/>
          <a:p>
            <a:endParaRPr lang="en-US"/>
          </a:p>
        </p:txBody>
      </p:sp>
      <p:sp>
        <p:nvSpPr>
          <p:cNvPr id="19" name="Text 16"/>
          <p:cNvSpPr/>
          <p:nvPr/>
        </p:nvSpPr>
        <p:spPr>
          <a:xfrm>
            <a:off x="4645462" y="5890498"/>
            <a:ext cx="152043" cy="379928"/>
          </a:xfrm>
          <a:prstGeom prst="rect">
            <a:avLst/>
          </a:prstGeom>
          <a:noFill/>
          <a:ln/>
        </p:spPr>
        <p:txBody>
          <a:bodyPr wrap="none" rtlCol="0" anchor="t"/>
          <a:lstStyle/>
          <a:p>
            <a:pPr marL="0" indent="0" algn="ctr">
              <a:lnSpc>
                <a:spcPts val="2992"/>
              </a:lnSpc>
              <a:buNone/>
            </a:pPr>
            <a:r>
              <a:rPr lang="en-US" sz="2394" b="1" dirty="0">
                <a:solidFill>
                  <a:srgbClr val="FF726D"/>
                </a:solidFill>
                <a:latin typeface="Inconsolata" pitchFamily="34" charset="0"/>
                <a:ea typeface="Inconsolata" pitchFamily="34" charset="-122"/>
                <a:cs typeface="Inconsolata" pitchFamily="34" charset="-120"/>
              </a:rPr>
              <a:t>3</a:t>
            </a:r>
            <a:endParaRPr lang="en-US" sz="2394" dirty="0"/>
          </a:p>
        </p:txBody>
      </p:sp>
      <p:sp>
        <p:nvSpPr>
          <p:cNvPr id="20" name="Text 17"/>
          <p:cNvSpPr/>
          <p:nvPr/>
        </p:nvSpPr>
        <p:spPr>
          <a:xfrm>
            <a:off x="5836206" y="5896808"/>
            <a:ext cx="3925372" cy="316706"/>
          </a:xfrm>
          <a:prstGeom prst="rect">
            <a:avLst/>
          </a:prstGeom>
          <a:noFill/>
          <a:ln/>
        </p:spPr>
        <p:txBody>
          <a:bodyPr wrap="none" rtlCol="0" anchor="t"/>
          <a:lstStyle/>
          <a:p>
            <a:pPr marL="0" indent="0" algn="l">
              <a:lnSpc>
                <a:spcPts val="2494"/>
              </a:lnSpc>
              <a:buNone/>
            </a:pPr>
            <a:r>
              <a:rPr lang="en-US" sz="1995" b="1" dirty="0">
                <a:solidFill>
                  <a:srgbClr val="FF726D"/>
                </a:solidFill>
                <a:latin typeface="Inconsolata" pitchFamily="34" charset="0"/>
                <a:ea typeface="Inconsolata" pitchFamily="34" charset="-122"/>
                <a:cs typeface="Inconsolata" pitchFamily="34" charset="-120"/>
              </a:rPr>
              <a:t>Comprehensive Training Approach</a:t>
            </a:r>
            <a:endParaRPr lang="en-US" sz="1995" dirty="0"/>
          </a:p>
        </p:txBody>
      </p:sp>
      <p:sp>
        <p:nvSpPr>
          <p:cNvPr id="21" name="Text 18"/>
          <p:cNvSpPr/>
          <p:nvPr/>
        </p:nvSpPr>
        <p:spPr>
          <a:xfrm>
            <a:off x="5836206" y="6335078"/>
            <a:ext cx="8034218" cy="972622"/>
          </a:xfrm>
          <a:prstGeom prst="rect">
            <a:avLst/>
          </a:prstGeom>
          <a:noFill/>
          <a:ln/>
        </p:spPr>
        <p:txBody>
          <a:bodyPr wrap="square" rtlCol="0" anchor="t"/>
          <a:lstStyle/>
          <a:p>
            <a:pPr marL="0" indent="0" algn="l">
              <a:lnSpc>
                <a:spcPts val="2553"/>
              </a:lnSpc>
              <a:buNone/>
            </a:pPr>
            <a:r>
              <a:rPr lang="en-US" sz="1596" dirty="0">
                <a:solidFill>
                  <a:srgbClr val="DAD1E6"/>
                </a:solidFill>
                <a:latin typeface="Fira Sans" pitchFamily="34" charset="0"/>
                <a:ea typeface="Fira Sans" pitchFamily="34" charset="-122"/>
                <a:cs typeface="Fira Sans" pitchFamily="34" charset="-120"/>
              </a:rPr>
              <a:t>The benchmarks provided illustrates the breadth of tasks and datasets UNIFIED-IO learns from, showcasing the variety of sources, dataset counts, example numbers, and input-output modalities involved across different task groups.</a:t>
            </a:r>
            <a:endParaRPr lang="en-US" sz="1596" dirty="0"/>
          </a:p>
        </p:txBody>
      </p:sp>
      <p:pic>
        <p:nvPicPr>
          <p:cNvPr id="23" name="Picture 22">
            <a:extLst>
              <a:ext uri="{FF2B5EF4-FFF2-40B4-BE49-F238E27FC236}">
                <a16:creationId xmlns:a16="http://schemas.microsoft.com/office/drawing/2014/main" id="{C4A389FC-6A43-F9B4-8BB7-2506F68DAB07}"/>
              </a:ext>
            </a:extLst>
          </p:cNvPr>
          <p:cNvPicPr>
            <a:picLocks noChangeAspect="1"/>
          </p:cNvPicPr>
          <p:nvPr/>
        </p:nvPicPr>
        <p:blipFill>
          <a:blip r:embed="rId4"/>
          <a:stretch>
            <a:fillRect/>
          </a:stretch>
        </p:blipFill>
        <p:spPr>
          <a:xfrm>
            <a:off x="0" y="0"/>
            <a:ext cx="366284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
            <a:extLst>
              <a:ext uri="{FF2B5EF4-FFF2-40B4-BE49-F238E27FC236}">
                <a16:creationId xmlns:a16="http://schemas.microsoft.com/office/drawing/2014/main" id="{FB141474-6C53-8374-4A22-241A2F77ECED}"/>
              </a:ext>
            </a:extLst>
          </p:cNvPr>
          <p:cNvSpPr/>
          <p:nvPr/>
        </p:nvSpPr>
        <p:spPr>
          <a:xfrm>
            <a:off x="-85061" y="0"/>
            <a:ext cx="14630400" cy="8229600"/>
          </a:xfrm>
          <a:prstGeom prst="rect">
            <a:avLst/>
          </a:prstGeom>
          <a:solidFill>
            <a:srgbClr val="241631"/>
          </a:solidFill>
          <a:ln/>
        </p:spPr>
        <p:txBody>
          <a:bodyPr/>
          <a:lstStyle/>
          <a:p>
            <a:endParaRPr lang="en-US" dirty="0"/>
          </a:p>
        </p:txBody>
      </p:sp>
      <p:pic>
        <p:nvPicPr>
          <p:cNvPr id="5" name="Picture 4">
            <a:extLst>
              <a:ext uri="{FF2B5EF4-FFF2-40B4-BE49-F238E27FC236}">
                <a16:creationId xmlns:a16="http://schemas.microsoft.com/office/drawing/2014/main" id="{D05C635F-4DBA-8257-E3E6-890A400F5212}"/>
              </a:ext>
            </a:extLst>
          </p:cNvPr>
          <p:cNvPicPr>
            <a:picLocks noChangeAspect="1"/>
          </p:cNvPicPr>
          <p:nvPr/>
        </p:nvPicPr>
        <p:blipFill>
          <a:blip r:embed="rId2"/>
          <a:stretch>
            <a:fillRect/>
          </a:stretch>
        </p:blipFill>
        <p:spPr>
          <a:xfrm>
            <a:off x="3429000" y="1103526"/>
            <a:ext cx="7772400" cy="6022548"/>
          </a:xfrm>
          <a:prstGeom prst="rect">
            <a:avLst/>
          </a:prstGeom>
        </p:spPr>
      </p:pic>
    </p:spTree>
    <p:extLst>
      <p:ext uri="{BB962C8B-B14F-4D97-AF65-F5344CB8AC3E}">
        <p14:creationId xmlns:p14="http://schemas.microsoft.com/office/powerpoint/2010/main" val="3190397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US"/>
          </a:p>
        </p:txBody>
      </p:sp>
      <p:sp>
        <p:nvSpPr>
          <p:cNvPr id="3" name="Shape 1"/>
          <p:cNvSpPr/>
          <p:nvPr/>
        </p:nvSpPr>
        <p:spPr>
          <a:xfrm>
            <a:off x="0" y="0"/>
            <a:ext cx="14630400" cy="8229600"/>
          </a:xfrm>
          <a:prstGeom prst="rect">
            <a:avLst/>
          </a:prstGeom>
          <a:solidFill>
            <a:srgbClr val="241631"/>
          </a:solidFill>
          <a:ln/>
        </p:spPr>
        <p:txBody>
          <a:bodyPr/>
          <a:lstStyle/>
          <a:p>
            <a:endParaRPr lang="en-US"/>
          </a:p>
        </p:txBody>
      </p:sp>
      <p:sp>
        <p:nvSpPr>
          <p:cNvPr id="4" name="Text 2"/>
          <p:cNvSpPr/>
          <p:nvPr/>
        </p:nvSpPr>
        <p:spPr>
          <a:xfrm>
            <a:off x="2037993" y="1687711"/>
            <a:ext cx="7775972"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Unified Task Representations</a:t>
            </a:r>
            <a:endParaRPr lang="en-US" sz="4374" dirty="0"/>
          </a:p>
        </p:txBody>
      </p:sp>
      <p:sp>
        <p:nvSpPr>
          <p:cNvPr id="5" name="Text 3"/>
          <p:cNvSpPr/>
          <p:nvPr/>
        </p:nvSpPr>
        <p:spPr>
          <a:xfrm>
            <a:off x="2037993" y="2937510"/>
            <a:ext cx="277749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Text Representation</a:t>
            </a:r>
            <a:endParaRPr lang="en-US" sz="2187" dirty="0"/>
          </a:p>
        </p:txBody>
      </p:sp>
      <p:sp>
        <p:nvSpPr>
          <p:cNvPr id="6" name="Text 4"/>
          <p:cNvSpPr/>
          <p:nvPr/>
        </p:nvSpPr>
        <p:spPr>
          <a:xfrm>
            <a:off x="2037993" y="3506867"/>
            <a:ext cx="3156347" cy="2132409"/>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Text inputs and outputs are tokenized using techniques like SentencePiece, with each task specified by a natural language prompt to indicate the intended task.</a:t>
            </a:r>
            <a:endParaRPr lang="en-US" sz="1750" dirty="0"/>
          </a:p>
        </p:txBody>
      </p:sp>
      <p:sp>
        <p:nvSpPr>
          <p:cNvPr id="7" name="Text 5"/>
          <p:cNvSpPr/>
          <p:nvPr/>
        </p:nvSpPr>
        <p:spPr>
          <a:xfrm>
            <a:off x="5743932" y="2937510"/>
            <a:ext cx="3156347" cy="1041559"/>
          </a:xfrm>
          <a:prstGeom prst="rect">
            <a:avLst/>
          </a:prstGeom>
          <a:noFill/>
          <a:ln/>
        </p:spPr>
        <p:txBody>
          <a:bodyPr wrap="squar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Images and Dense Structures Representation</a:t>
            </a:r>
            <a:endParaRPr lang="en-US" sz="2187" dirty="0"/>
          </a:p>
        </p:txBody>
      </p:sp>
      <p:sp>
        <p:nvSpPr>
          <p:cNvPr id="8" name="Text 6"/>
          <p:cNvSpPr/>
          <p:nvPr/>
        </p:nvSpPr>
        <p:spPr>
          <a:xfrm>
            <a:off x="5743932" y="4201239"/>
            <a:ext cx="3156347" cy="2132409"/>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For tasks requiring high-dimensional outputs like images or per-pixel labels, UNIFIED-IO converts these outputs into discrete tokens using a VQ-GAN.</a:t>
            </a:r>
            <a:endParaRPr lang="en-US" sz="1750" dirty="0"/>
          </a:p>
        </p:txBody>
      </p:sp>
      <p:sp>
        <p:nvSpPr>
          <p:cNvPr id="9" name="Text 7"/>
          <p:cNvSpPr/>
          <p:nvPr/>
        </p:nvSpPr>
        <p:spPr>
          <a:xfrm>
            <a:off x="9449872" y="2937510"/>
            <a:ext cx="3156347" cy="694373"/>
          </a:xfrm>
          <a:prstGeom prst="rect">
            <a:avLst/>
          </a:prstGeom>
          <a:noFill/>
          <a:ln/>
        </p:spPr>
        <p:txBody>
          <a:bodyPr wrap="squar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Sparse Structures Representation</a:t>
            </a:r>
            <a:endParaRPr lang="en-US" sz="2187" dirty="0"/>
          </a:p>
        </p:txBody>
      </p:sp>
      <p:sp>
        <p:nvSpPr>
          <p:cNvPr id="10" name="Text 8"/>
          <p:cNvSpPr/>
          <p:nvPr/>
        </p:nvSpPr>
        <p:spPr>
          <a:xfrm>
            <a:off x="9449872" y="3854053"/>
            <a:ext cx="3156347" cy="2487811"/>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Sparse structures like bounding boxes or human joints are encoded using special tokens to represent discretized image coordinates, allowing UNIFIED-IO to handle tasks relying on such elements.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US"/>
          </a:p>
        </p:txBody>
      </p:sp>
      <p:sp>
        <p:nvSpPr>
          <p:cNvPr id="3" name="Shape 1"/>
          <p:cNvSpPr/>
          <p:nvPr/>
        </p:nvSpPr>
        <p:spPr>
          <a:xfrm>
            <a:off x="0" y="0"/>
            <a:ext cx="14630400" cy="8230195"/>
          </a:xfrm>
          <a:prstGeom prst="rect">
            <a:avLst/>
          </a:prstGeom>
          <a:solidFill>
            <a:srgbClr val="241631"/>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14630400" cy="2772251"/>
          </a:xfrm>
          <a:prstGeom prst="rect">
            <a:avLst/>
          </a:prstGeom>
        </p:spPr>
      </p:pic>
      <p:sp>
        <p:nvSpPr>
          <p:cNvPr id="5" name="Text 2"/>
          <p:cNvSpPr/>
          <p:nvPr/>
        </p:nvSpPr>
        <p:spPr>
          <a:xfrm>
            <a:off x="2047756" y="3382089"/>
            <a:ext cx="9424154" cy="693063"/>
          </a:xfrm>
          <a:prstGeom prst="rect">
            <a:avLst/>
          </a:prstGeom>
          <a:noFill/>
          <a:ln/>
        </p:spPr>
        <p:txBody>
          <a:bodyPr wrap="none" rtlCol="0" anchor="t"/>
          <a:lstStyle/>
          <a:p>
            <a:pPr marL="0" indent="0">
              <a:lnSpc>
                <a:spcPts val="5457"/>
              </a:lnSpc>
              <a:buNone/>
            </a:pPr>
            <a:r>
              <a:rPr lang="en-US" sz="4366" b="1" dirty="0">
                <a:solidFill>
                  <a:srgbClr val="FF726D"/>
                </a:solidFill>
                <a:latin typeface="Inconsolata" pitchFamily="34" charset="0"/>
                <a:ea typeface="Inconsolata" pitchFamily="34" charset="-122"/>
                <a:cs typeface="Inconsolata" pitchFamily="34" charset="-120"/>
              </a:rPr>
              <a:t>Unified Architecture of UNIFIED-IO</a:t>
            </a:r>
            <a:endParaRPr lang="en-US" sz="4366" dirty="0"/>
          </a:p>
        </p:txBody>
      </p:sp>
      <p:sp>
        <p:nvSpPr>
          <p:cNvPr id="6" name="Shape 3"/>
          <p:cNvSpPr/>
          <p:nvPr/>
        </p:nvSpPr>
        <p:spPr>
          <a:xfrm>
            <a:off x="2047756" y="4581049"/>
            <a:ext cx="498991" cy="498991"/>
          </a:xfrm>
          <a:prstGeom prst="roundRect">
            <a:avLst>
              <a:gd name="adj" fmla="val 13334"/>
            </a:avLst>
          </a:prstGeom>
          <a:solidFill>
            <a:srgbClr val="382748"/>
          </a:solidFill>
          <a:ln/>
        </p:spPr>
        <p:txBody>
          <a:bodyPr/>
          <a:lstStyle/>
          <a:p>
            <a:endParaRPr lang="en-US"/>
          </a:p>
        </p:txBody>
      </p:sp>
      <p:sp>
        <p:nvSpPr>
          <p:cNvPr id="7" name="Text 4"/>
          <p:cNvSpPr/>
          <p:nvPr/>
        </p:nvSpPr>
        <p:spPr>
          <a:xfrm>
            <a:off x="2214086" y="4622602"/>
            <a:ext cx="166330" cy="415766"/>
          </a:xfrm>
          <a:prstGeom prst="rect">
            <a:avLst/>
          </a:prstGeom>
          <a:noFill/>
          <a:ln/>
        </p:spPr>
        <p:txBody>
          <a:bodyPr wrap="none" rtlCol="0" anchor="t"/>
          <a:lstStyle/>
          <a:p>
            <a:pPr marL="0" indent="0" algn="ctr">
              <a:lnSpc>
                <a:spcPts val="3274"/>
              </a:lnSpc>
              <a:buNone/>
            </a:pPr>
            <a:r>
              <a:rPr lang="en-US" sz="2620" b="1" dirty="0">
                <a:solidFill>
                  <a:srgbClr val="FF726D"/>
                </a:solidFill>
                <a:latin typeface="Inconsolata" pitchFamily="34" charset="0"/>
                <a:ea typeface="Inconsolata" pitchFamily="34" charset="-122"/>
                <a:cs typeface="Inconsolata" pitchFamily="34" charset="-120"/>
              </a:rPr>
              <a:t>1</a:t>
            </a:r>
            <a:endParaRPr lang="en-US" sz="2620" dirty="0"/>
          </a:p>
        </p:txBody>
      </p:sp>
      <p:sp>
        <p:nvSpPr>
          <p:cNvPr id="8" name="Text 5"/>
          <p:cNvSpPr/>
          <p:nvPr/>
        </p:nvSpPr>
        <p:spPr>
          <a:xfrm>
            <a:off x="2768441" y="4657249"/>
            <a:ext cx="4157782" cy="346472"/>
          </a:xfrm>
          <a:prstGeom prst="rect">
            <a:avLst/>
          </a:prstGeom>
          <a:noFill/>
          <a:ln/>
        </p:spPr>
        <p:txBody>
          <a:bodyPr wrap="none" rtlCol="0" anchor="t"/>
          <a:lstStyle/>
          <a:p>
            <a:pPr marL="0" indent="0">
              <a:lnSpc>
                <a:spcPts val="2729"/>
              </a:lnSpc>
              <a:buNone/>
            </a:pPr>
            <a:r>
              <a:rPr lang="en-US" sz="2183" b="1" dirty="0">
                <a:solidFill>
                  <a:srgbClr val="FF726D"/>
                </a:solidFill>
                <a:latin typeface="Inconsolata" pitchFamily="34" charset="0"/>
                <a:ea typeface="Inconsolata" pitchFamily="34" charset="-122"/>
                <a:cs typeface="Inconsolata" pitchFamily="34" charset="-120"/>
              </a:rPr>
              <a:t>Transformer-Based Architecture</a:t>
            </a:r>
            <a:endParaRPr lang="en-US" sz="2183" dirty="0"/>
          </a:p>
        </p:txBody>
      </p:sp>
      <p:sp>
        <p:nvSpPr>
          <p:cNvPr id="9" name="Text 6"/>
          <p:cNvSpPr/>
          <p:nvPr/>
        </p:nvSpPr>
        <p:spPr>
          <a:xfrm>
            <a:off x="2768441" y="5136713"/>
            <a:ext cx="4435912" cy="1419225"/>
          </a:xfrm>
          <a:prstGeom prst="rect">
            <a:avLst/>
          </a:prstGeom>
          <a:noFill/>
          <a:ln/>
        </p:spPr>
        <p:txBody>
          <a:bodyPr wrap="square" rtlCol="0" anchor="t"/>
          <a:lstStyle/>
          <a:p>
            <a:pPr marL="0" indent="0">
              <a:lnSpc>
                <a:spcPts val="2794"/>
              </a:lnSpc>
              <a:buNone/>
            </a:pPr>
            <a:r>
              <a:rPr lang="en-US" sz="1746" dirty="0">
                <a:solidFill>
                  <a:srgbClr val="DAD1E6"/>
                </a:solidFill>
                <a:latin typeface="Fira Sans" pitchFamily="34" charset="0"/>
                <a:ea typeface="Fira Sans" pitchFamily="34" charset="-122"/>
                <a:cs typeface="Fira Sans" pitchFamily="34" charset="-120"/>
              </a:rPr>
              <a:t>UNIFIED-IO adopts a transformer-based architecture, inspired by the success of models like T5 in natural language processing.</a:t>
            </a:r>
            <a:endParaRPr lang="en-US" sz="1746" dirty="0"/>
          </a:p>
        </p:txBody>
      </p:sp>
      <p:sp>
        <p:nvSpPr>
          <p:cNvPr id="10" name="Shape 7"/>
          <p:cNvSpPr/>
          <p:nvPr/>
        </p:nvSpPr>
        <p:spPr>
          <a:xfrm>
            <a:off x="7426047" y="4581049"/>
            <a:ext cx="498991" cy="498991"/>
          </a:xfrm>
          <a:prstGeom prst="roundRect">
            <a:avLst>
              <a:gd name="adj" fmla="val 13334"/>
            </a:avLst>
          </a:prstGeom>
          <a:solidFill>
            <a:srgbClr val="382748"/>
          </a:solidFill>
          <a:ln/>
        </p:spPr>
        <p:txBody>
          <a:bodyPr/>
          <a:lstStyle/>
          <a:p>
            <a:endParaRPr lang="en-US"/>
          </a:p>
        </p:txBody>
      </p:sp>
      <p:sp>
        <p:nvSpPr>
          <p:cNvPr id="11" name="Text 8"/>
          <p:cNvSpPr/>
          <p:nvPr/>
        </p:nvSpPr>
        <p:spPr>
          <a:xfrm>
            <a:off x="7592378" y="4622602"/>
            <a:ext cx="166330" cy="415766"/>
          </a:xfrm>
          <a:prstGeom prst="rect">
            <a:avLst/>
          </a:prstGeom>
          <a:noFill/>
          <a:ln/>
        </p:spPr>
        <p:txBody>
          <a:bodyPr wrap="none" rtlCol="0" anchor="t"/>
          <a:lstStyle/>
          <a:p>
            <a:pPr marL="0" indent="0" algn="ctr">
              <a:lnSpc>
                <a:spcPts val="3274"/>
              </a:lnSpc>
              <a:buNone/>
            </a:pPr>
            <a:r>
              <a:rPr lang="en-US" sz="2620" b="1" dirty="0">
                <a:solidFill>
                  <a:srgbClr val="FF726D"/>
                </a:solidFill>
                <a:latin typeface="Inconsolata" pitchFamily="34" charset="0"/>
                <a:ea typeface="Inconsolata" pitchFamily="34" charset="-122"/>
                <a:cs typeface="Inconsolata" pitchFamily="34" charset="-120"/>
              </a:rPr>
              <a:t>2</a:t>
            </a:r>
            <a:endParaRPr lang="en-US" sz="2620" dirty="0"/>
          </a:p>
        </p:txBody>
      </p:sp>
      <p:sp>
        <p:nvSpPr>
          <p:cNvPr id="12" name="Text 9"/>
          <p:cNvSpPr/>
          <p:nvPr/>
        </p:nvSpPr>
        <p:spPr>
          <a:xfrm>
            <a:off x="8146733" y="4657249"/>
            <a:ext cx="3464838" cy="346472"/>
          </a:xfrm>
          <a:prstGeom prst="rect">
            <a:avLst/>
          </a:prstGeom>
          <a:noFill/>
          <a:ln/>
        </p:spPr>
        <p:txBody>
          <a:bodyPr wrap="none" rtlCol="0" anchor="t"/>
          <a:lstStyle/>
          <a:p>
            <a:pPr marL="0" indent="0">
              <a:lnSpc>
                <a:spcPts val="2729"/>
              </a:lnSpc>
              <a:buNone/>
            </a:pPr>
            <a:r>
              <a:rPr lang="en-US" sz="2183" b="1" dirty="0">
                <a:solidFill>
                  <a:srgbClr val="FF726D"/>
                </a:solidFill>
                <a:latin typeface="Inconsolata" pitchFamily="34" charset="0"/>
                <a:ea typeface="Inconsolata" pitchFamily="34" charset="-122"/>
                <a:cs typeface="Inconsolata" pitchFamily="34" charset="-120"/>
              </a:rPr>
              <a:t>Architectural Adaptations</a:t>
            </a:r>
            <a:endParaRPr lang="en-US" sz="2183" dirty="0"/>
          </a:p>
        </p:txBody>
      </p:sp>
      <p:sp>
        <p:nvSpPr>
          <p:cNvPr id="13" name="Text 10"/>
          <p:cNvSpPr/>
          <p:nvPr/>
        </p:nvSpPr>
        <p:spPr>
          <a:xfrm>
            <a:off x="8146733" y="5136713"/>
            <a:ext cx="4435912" cy="2483644"/>
          </a:xfrm>
          <a:prstGeom prst="rect">
            <a:avLst/>
          </a:prstGeom>
          <a:noFill/>
          <a:ln/>
        </p:spPr>
        <p:txBody>
          <a:bodyPr wrap="square" rtlCol="0" anchor="t"/>
          <a:lstStyle/>
          <a:p>
            <a:pPr marL="0" indent="0">
              <a:lnSpc>
                <a:spcPts val="2794"/>
              </a:lnSpc>
              <a:buNone/>
            </a:pPr>
            <a:r>
              <a:rPr lang="en-US" sz="1746" dirty="0">
                <a:solidFill>
                  <a:srgbClr val="DAD1E6"/>
                </a:solidFill>
                <a:latin typeface="Fira Sans" pitchFamily="34" charset="0"/>
                <a:ea typeface="Fira Sans" pitchFamily="34" charset="-122"/>
                <a:cs typeface="Fira Sans" pitchFamily="34" charset="-120"/>
              </a:rPr>
              <a:t>Several architectural adaptations are made to accommodate input images and diverse task requirements, such as reshaping images into patches for embedding, expanding the vocabulary to include image tokens, and incorporating position embeddings.</a:t>
            </a:r>
            <a:endParaRPr lang="en-US" sz="1746" dirty="0"/>
          </a:p>
        </p:txBody>
      </p:sp>
      <p:pic>
        <p:nvPicPr>
          <p:cNvPr id="15" name="Picture 14">
            <a:extLst>
              <a:ext uri="{FF2B5EF4-FFF2-40B4-BE49-F238E27FC236}">
                <a16:creationId xmlns:a16="http://schemas.microsoft.com/office/drawing/2014/main" id="{83B6B5E2-6D33-26C1-15A5-76E1A77EFB37}"/>
              </a:ext>
            </a:extLst>
          </p:cNvPr>
          <p:cNvPicPr>
            <a:picLocks noChangeAspect="1"/>
          </p:cNvPicPr>
          <p:nvPr/>
        </p:nvPicPr>
        <p:blipFill>
          <a:blip r:embed="rId4"/>
          <a:stretch>
            <a:fillRect/>
          </a:stretch>
        </p:blipFill>
        <p:spPr>
          <a:xfrm>
            <a:off x="0" y="1"/>
            <a:ext cx="14630400" cy="277225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US"/>
          </a:p>
        </p:txBody>
      </p:sp>
      <p:sp>
        <p:nvSpPr>
          <p:cNvPr id="3" name="Shape 1"/>
          <p:cNvSpPr/>
          <p:nvPr/>
        </p:nvSpPr>
        <p:spPr>
          <a:xfrm>
            <a:off x="0" y="0"/>
            <a:ext cx="14630400" cy="8230553"/>
          </a:xfrm>
          <a:prstGeom prst="rect">
            <a:avLst/>
          </a:prstGeom>
          <a:solidFill>
            <a:srgbClr val="241631"/>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14630400" cy="2516505"/>
          </a:xfrm>
          <a:prstGeom prst="rect">
            <a:avLst/>
          </a:prstGeom>
        </p:spPr>
      </p:pic>
      <p:sp>
        <p:nvSpPr>
          <p:cNvPr id="5" name="Text 2"/>
          <p:cNvSpPr/>
          <p:nvPr/>
        </p:nvSpPr>
        <p:spPr>
          <a:xfrm>
            <a:off x="2533769" y="3070027"/>
            <a:ext cx="6039445" cy="629007"/>
          </a:xfrm>
          <a:prstGeom prst="rect">
            <a:avLst/>
          </a:prstGeom>
          <a:noFill/>
          <a:ln/>
        </p:spPr>
        <p:txBody>
          <a:bodyPr wrap="none" rtlCol="0" anchor="t"/>
          <a:lstStyle/>
          <a:p>
            <a:pPr marL="0" indent="0">
              <a:lnSpc>
                <a:spcPts val="4954"/>
              </a:lnSpc>
              <a:buNone/>
            </a:pPr>
            <a:r>
              <a:rPr lang="en-US" sz="3963" b="1" dirty="0">
                <a:solidFill>
                  <a:srgbClr val="FF726D"/>
                </a:solidFill>
                <a:latin typeface="Inconsolata" pitchFamily="34" charset="0"/>
                <a:ea typeface="Inconsolata" pitchFamily="34" charset="-122"/>
                <a:cs typeface="Inconsolata" pitchFamily="34" charset="-120"/>
              </a:rPr>
              <a:t>Training and Experiments</a:t>
            </a:r>
            <a:endParaRPr lang="en-US" sz="3963" dirty="0"/>
          </a:p>
        </p:txBody>
      </p:sp>
      <p:pic>
        <p:nvPicPr>
          <p:cNvPr id="6" name="Image 1" descr="preencoded.png"/>
          <p:cNvPicPr>
            <a:picLocks noChangeAspect="1"/>
          </p:cNvPicPr>
          <p:nvPr/>
        </p:nvPicPr>
        <p:blipFill>
          <a:blip r:embed="rId4"/>
          <a:stretch>
            <a:fillRect/>
          </a:stretch>
        </p:blipFill>
        <p:spPr>
          <a:xfrm>
            <a:off x="2533769" y="4000976"/>
            <a:ext cx="4781312" cy="805220"/>
          </a:xfrm>
          <a:prstGeom prst="rect">
            <a:avLst/>
          </a:prstGeom>
        </p:spPr>
      </p:pic>
      <p:sp>
        <p:nvSpPr>
          <p:cNvPr id="7" name="Text 3"/>
          <p:cNvSpPr/>
          <p:nvPr/>
        </p:nvSpPr>
        <p:spPr>
          <a:xfrm>
            <a:off x="2734985" y="5108138"/>
            <a:ext cx="2516505" cy="314563"/>
          </a:xfrm>
          <a:prstGeom prst="rect">
            <a:avLst/>
          </a:prstGeom>
          <a:noFill/>
          <a:ln/>
        </p:spPr>
        <p:txBody>
          <a:bodyPr wrap="none" rtlCol="0" anchor="t"/>
          <a:lstStyle/>
          <a:p>
            <a:pPr marL="0" indent="0" algn="l">
              <a:lnSpc>
                <a:spcPts val="2477"/>
              </a:lnSpc>
              <a:buNone/>
            </a:pPr>
            <a:r>
              <a:rPr lang="en-US" sz="1982" b="1" dirty="0">
                <a:solidFill>
                  <a:srgbClr val="FF726D"/>
                </a:solidFill>
                <a:latin typeface="Inconsolata" pitchFamily="34" charset="0"/>
                <a:ea typeface="Inconsolata" pitchFamily="34" charset="-122"/>
                <a:cs typeface="Inconsolata" pitchFamily="34" charset="-120"/>
              </a:rPr>
              <a:t>Training</a:t>
            </a:r>
            <a:endParaRPr lang="en-US" sz="1982" dirty="0"/>
          </a:p>
        </p:txBody>
      </p:sp>
      <p:sp>
        <p:nvSpPr>
          <p:cNvPr id="8" name="Text 4"/>
          <p:cNvSpPr/>
          <p:nvPr/>
        </p:nvSpPr>
        <p:spPr>
          <a:xfrm>
            <a:off x="2734985" y="5543431"/>
            <a:ext cx="4378881" cy="644128"/>
          </a:xfrm>
          <a:prstGeom prst="rect">
            <a:avLst/>
          </a:prstGeom>
          <a:noFill/>
          <a:ln/>
        </p:spPr>
        <p:txBody>
          <a:bodyPr wrap="square" rtlCol="0" anchor="t"/>
          <a:lstStyle/>
          <a:p>
            <a:pPr marL="0" indent="0" algn="l">
              <a:lnSpc>
                <a:spcPts val="2536"/>
              </a:lnSpc>
              <a:buNone/>
            </a:pPr>
            <a:r>
              <a:rPr lang="en-US" sz="1585" dirty="0">
                <a:solidFill>
                  <a:srgbClr val="DAD1E6"/>
                </a:solidFill>
                <a:latin typeface="Fira Sans" pitchFamily="34" charset="0"/>
                <a:ea typeface="Fira Sans" pitchFamily="34" charset="-122"/>
                <a:cs typeface="Fira Sans" pitchFamily="34" charset="-120"/>
              </a:rPr>
              <a:t>Training UNIFIED-IO involves two stages: pre-training and massive multi-task training.</a:t>
            </a:r>
            <a:endParaRPr lang="en-US" sz="1585" dirty="0"/>
          </a:p>
        </p:txBody>
      </p:sp>
      <p:pic>
        <p:nvPicPr>
          <p:cNvPr id="9" name="Image 2" descr="preencoded.png"/>
          <p:cNvPicPr>
            <a:picLocks noChangeAspect="1"/>
          </p:cNvPicPr>
          <p:nvPr/>
        </p:nvPicPr>
        <p:blipFill>
          <a:blip r:embed="rId5"/>
          <a:stretch>
            <a:fillRect/>
          </a:stretch>
        </p:blipFill>
        <p:spPr>
          <a:xfrm>
            <a:off x="7315081" y="4000976"/>
            <a:ext cx="4781431" cy="805220"/>
          </a:xfrm>
          <a:prstGeom prst="rect">
            <a:avLst/>
          </a:prstGeom>
        </p:spPr>
      </p:pic>
      <p:sp>
        <p:nvSpPr>
          <p:cNvPr id="10" name="Text 5"/>
          <p:cNvSpPr/>
          <p:nvPr/>
        </p:nvSpPr>
        <p:spPr>
          <a:xfrm>
            <a:off x="7516297" y="5108138"/>
            <a:ext cx="2516505" cy="314563"/>
          </a:xfrm>
          <a:prstGeom prst="rect">
            <a:avLst/>
          </a:prstGeom>
          <a:noFill/>
          <a:ln/>
        </p:spPr>
        <p:txBody>
          <a:bodyPr wrap="none" rtlCol="0" anchor="t"/>
          <a:lstStyle/>
          <a:p>
            <a:pPr marL="0" indent="0" algn="l">
              <a:lnSpc>
                <a:spcPts val="2477"/>
              </a:lnSpc>
              <a:buNone/>
            </a:pPr>
            <a:r>
              <a:rPr lang="en-US" sz="1982" b="1" dirty="0">
                <a:solidFill>
                  <a:srgbClr val="FF726D"/>
                </a:solidFill>
                <a:latin typeface="Inconsolata" pitchFamily="34" charset="0"/>
                <a:ea typeface="Inconsolata" pitchFamily="34" charset="-122"/>
                <a:cs typeface="Inconsolata" pitchFamily="34" charset="-120"/>
              </a:rPr>
              <a:t>Experiments</a:t>
            </a:r>
            <a:endParaRPr lang="en-US" sz="1982" dirty="0"/>
          </a:p>
        </p:txBody>
      </p:sp>
      <p:sp>
        <p:nvSpPr>
          <p:cNvPr id="11" name="Text 6"/>
          <p:cNvSpPr/>
          <p:nvPr/>
        </p:nvSpPr>
        <p:spPr>
          <a:xfrm>
            <a:off x="7516297" y="5543431"/>
            <a:ext cx="4379000" cy="1932384"/>
          </a:xfrm>
          <a:prstGeom prst="rect">
            <a:avLst/>
          </a:prstGeom>
          <a:noFill/>
          <a:ln/>
        </p:spPr>
        <p:txBody>
          <a:bodyPr wrap="square" rtlCol="0" anchor="t"/>
          <a:lstStyle/>
          <a:p>
            <a:pPr marL="0" indent="0" algn="l">
              <a:lnSpc>
                <a:spcPts val="2536"/>
              </a:lnSpc>
              <a:buNone/>
            </a:pPr>
            <a:r>
              <a:rPr lang="en-US" sz="1585" dirty="0">
                <a:solidFill>
                  <a:srgbClr val="DAD1E6"/>
                </a:solidFill>
                <a:latin typeface="Fira Sans" pitchFamily="34" charset="0"/>
                <a:ea typeface="Fira Sans" pitchFamily="34" charset="-122"/>
                <a:cs typeface="Fira Sans" pitchFamily="34" charset="-120"/>
              </a:rPr>
              <a:t>In this section, we present a comprehensive analysis of UNIFIED-IO's performance across various benchmarks and tasks, including the GRIT benchmark, ablation experiments, evaluation on additional computer vision and NLP tasks, and discussions on limitations.</a:t>
            </a:r>
            <a:endParaRPr lang="en-US" sz="1585" dirty="0"/>
          </a:p>
        </p:txBody>
      </p:sp>
      <p:pic>
        <p:nvPicPr>
          <p:cNvPr id="13" name="Picture 12">
            <a:extLst>
              <a:ext uri="{FF2B5EF4-FFF2-40B4-BE49-F238E27FC236}">
                <a16:creationId xmlns:a16="http://schemas.microsoft.com/office/drawing/2014/main" id="{B02590B0-BA3A-559F-692E-EDCCEA3BA591}"/>
              </a:ext>
            </a:extLst>
          </p:cNvPr>
          <p:cNvPicPr>
            <a:picLocks noChangeAspect="1"/>
          </p:cNvPicPr>
          <p:nvPr/>
        </p:nvPicPr>
        <p:blipFill>
          <a:blip r:embed="rId6"/>
          <a:stretch>
            <a:fillRect/>
          </a:stretch>
        </p:blipFill>
        <p:spPr>
          <a:xfrm>
            <a:off x="0" y="-953"/>
            <a:ext cx="14630400" cy="251745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US"/>
          </a:p>
        </p:txBody>
      </p:sp>
      <p:sp>
        <p:nvSpPr>
          <p:cNvPr id="3" name="Shape 1"/>
          <p:cNvSpPr/>
          <p:nvPr/>
        </p:nvSpPr>
        <p:spPr>
          <a:xfrm>
            <a:off x="-95534" y="0"/>
            <a:ext cx="14725934" cy="8229600"/>
          </a:xfrm>
          <a:prstGeom prst="rect">
            <a:avLst/>
          </a:prstGeom>
          <a:solidFill>
            <a:srgbClr val="241631"/>
          </a:solidFill>
          <a:ln/>
        </p:spPr>
        <p:txBody>
          <a:bodyPr/>
          <a:lstStyle/>
          <a:p>
            <a:endParaRPr lang="en-US"/>
          </a:p>
        </p:txBody>
      </p:sp>
      <p:sp>
        <p:nvSpPr>
          <p:cNvPr id="5" name="Text 2"/>
          <p:cNvSpPr/>
          <p:nvPr/>
        </p:nvSpPr>
        <p:spPr>
          <a:xfrm>
            <a:off x="3634621" y="2981962"/>
            <a:ext cx="6665119"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Results and Achievements</a:t>
            </a:r>
            <a:endParaRPr lang="en-US" sz="4374" dirty="0"/>
          </a:p>
        </p:txBody>
      </p:sp>
      <p:sp>
        <p:nvSpPr>
          <p:cNvPr id="6" name="Shape 3"/>
          <p:cNvSpPr/>
          <p:nvPr/>
        </p:nvSpPr>
        <p:spPr>
          <a:xfrm>
            <a:off x="1801944" y="3873765"/>
            <a:ext cx="4542115" cy="3767971"/>
          </a:xfrm>
          <a:prstGeom prst="roundRect">
            <a:avLst>
              <a:gd name="adj" fmla="val 1769"/>
            </a:avLst>
          </a:prstGeom>
          <a:solidFill>
            <a:srgbClr val="382748"/>
          </a:solidFill>
          <a:ln/>
        </p:spPr>
        <p:txBody>
          <a:bodyPr/>
          <a:lstStyle/>
          <a:p>
            <a:endParaRPr lang="en-US" dirty="0"/>
          </a:p>
        </p:txBody>
      </p:sp>
      <p:sp>
        <p:nvSpPr>
          <p:cNvPr id="7" name="Text 4"/>
          <p:cNvSpPr/>
          <p:nvPr/>
        </p:nvSpPr>
        <p:spPr>
          <a:xfrm>
            <a:off x="2129051" y="4012241"/>
            <a:ext cx="277749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Results on GRIT</a:t>
            </a:r>
            <a:endParaRPr lang="en-US" sz="2187" dirty="0"/>
          </a:p>
        </p:txBody>
      </p:sp>
      <p:sp>
        <p:nvSpPr>
          <p:cNvPr id="8" name="Text 5"/>
          <p:cNvSpPr/>
          <p:nvPr/>
        </p:nvSpPr>
        <p:spPr>
          <a:xfrm>
            <a:off x="1989117" y="4383264"/>
            <a:ext cx="4097774" cy="2843213"/>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The GRIT benchmark evaluates models across multiple tasks and modalities, serving as a robust evaluation platform. UNIFIED-IO achieves significant success on GRIT, surpassing all prior submissions by supporting all seven tasks and achieving an average accuracy of 64.3 with the UNIFIED-IOXL model.</a:t>
            </a:r>
            <a:endParaRPr lang="en-US" sz="1750" dirty="0"/>
          </a:p>
        </p:txBody>
      </p:sp>
      <p:sp>
        <p:nvSpPr>
          <p:cNvPr id="9" name="Shape 6"/>
          <p:cNvSpPr/>
          <p:nvPr/>
        </p:nvSpPr>
        <p:spPr>
          <a:xfrm>
            <a:off x="7439527" y="3873764"/>
            <a:ext cx="4542115" cy="3767971"/>
          </a:xfrm>
          <a:prstGeom prst="roundRect">
            <a:avLst>
              <a:gd name="adj" fmla="val 1769"/>
            </a:avLst>
          </a:prstGeom>
          <a:solidFill>
            <a:srgbClr val="382748"/>
          </a:solidFill>
          <a:ln/>
        </p:spPr>
        <p:txBody>
          <a:bodyPr/>
          <a:lstStyle/>
          <a:p>
            <a:endParaRPr lang="en-US" dirty="0"/>
          </a:p>
        </p:txBody>
      </p:sp>
      <p:sp>
        <p:nvSpPr>
          <p:cNvPr id="10" name="Text 7"/>
          <p:cNvSpPr/>
          <p:nvPr/>
        </p:nvSpPr>
        <p:spPr>
          <a:xfrm>
            <a:off x="7921262" y="4540385"/>
            <a:ext cx="277749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Ablations</a:t>
            </a:r>
            <a:endParaRPr lang="en-US" sz="2187" dirty="0"/>
          </a:p>
        </p:txBody>
      </p:sp>
      <p:sp>
        <p:nvSpPr>
          <p:cNvPr id="11" name="Text 8"/>
          <p:cNvSpPr/>
          <p:nvPr/>
        </p:nvSpPr>
        <p:spPr>
          <a:xfrm>
            <a:off x="7883868" y="5120328"/>
            <a:ext cx="4097774" cy="1066205"/>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Ablation experiments provide insights into how multi-task training impacts learning in UNIFIED-IO.</a:t>
            </a:r>
            <a:endParaRPr lang="en-US" sz="1750" dirty="0"/>
          </a:p>
        </p:txBody>
      </p:sp>
      <p:pic>
        <p:nvPicPr>
          <p:cNvPr id="14" name="Picture 13">
            <a:extLst>
              <a:ext uri="{FF2B5EF4-FFF2-40B4-BE49-F238E27FC236}">
                <a16:creationId xmlns:a16="http://schemas.microsoft.com/office/drawing/2014/main" id="{9652E0DF-F39F-67E2-CDFF-1588DFFE7478}"/>
              </a:ext>
            </a:extLst>
          </p:cNvPr>
          <p:cNvPicPr>
            <a:picLocks noChangeAspect="1"/>
          </p:cNvPicPr>
          <p:nvPr/>
        </p:nvPicPr>
        <p:blipFill>
          <a:blip r:embed="rId3"/>
          <a:stretch>
            <a:fillRect/>
          </a:stretch>
        </p:blipFill>
        <p:spPr>
          <a:xfrm>
            <a:off x="2129051" y="134134"/>
            <a:ext cx="9676261" cy="265039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US"/>
          </a:p>
        </p:txBody>
      </p:sp>
      <p:sp>
        <p:nvSpPr>
          <p:cNvPr id="3" name="Shape 1"/>
          <p:cNvSpPr/>
          <p:nvPr/>
        </p:nvSpPr>
        <p:spPr>
          <a:xfrm>
            <a:off x="0" y="0"/>
            <a:ext cx="14630400" cy="8229600"/>
          </a:xfrm>
          <a:prstGeom prst="rect">
            <a:avLst/>
          </a:prstGeom>
          <a:solidFill>
            <a:srgbClr val="241631"/>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037993" y="3736062"/>
            <a:ext cx="9442252"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Limitations and Future Development</a:t>
            </a:r>
            <a:endParaRPr lang="en-US" sz="4374" dirty="0"/>
          </a:p>
        </p:txBody>
      </p:sp>
      <p:sp>
        <p:nvSpPr>
          <p:cNvPr id="6" name="Shape 3"/>
          <p:cNvSpPr/>
          <p:nvPr/>
        </p:nvSpPr>
        <p:spPr>
          <a:xfrm>
            <a:off x="2037993" y="4937284"/>
            <a:ext cx="499943" cy="499943"/>
          </a:xfrm>
          <a:prstGeom prst="roundRect">
            <a:avLst>
              <a:gd name="adj" fmla="val 13333"/>
            </a:avLst>
          </a:prstGeom>
          <a:solidFill>
            <a:srgbClr val="382748"/>
          </a:solidFill>
          <a:ln/>
        </p:spPr>
        <p:txBody>
          <a:bodyPr/>
          <a:lstStyle/>
          <a:p>
            <a:endParaRPr lang="en-US"/>
          </a:p>
        </p:txBody>
      </p:sp>
      <p:sp>
        <p:nvSpPr>
          <p:cNvPr id="7" name="Text 4"/>
          <p:cNvSpPr/>
          <p:nvPr/>
        </p:nvSpPr>
        <p:spPr>
          <a:xfrm>
            <a:off x="2204561" y="4978956"/>
            <a:ext cx="166688"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1</a:t>
            </a:r>
            <a:endParaRPr lang="en-US" sz="2624" dirty="0"/>
          </a:p>
        </p:txBody>
      </p:sp>
      <p:sp>
        <p:nvSpPr>
          <p:cNvPr id="8" name="Text 5"/>
          <p:cNvSpPr/>
          <p:nvPr/>
        </p:nvSpPr>
        <p:spPr>
          <a:xfrm>
            <a:off x="2760107" y="5013603"/>
            <a:ext cx="277749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Limitations</a:t>
            </a:r>
            <a:endParaRPr lang="en-US" sz="2187" dirty="0"/>
          </a:p>
        </p:txBody>
      </p:sp>
      <p:sp>
        <p:nvSpPr>
          <p:cNvPr id="9" name="Text 6"/>
          <p:cNvSpPr/>
          <p:nvPr/>
        </p:nvSpPr>
        <p:spPr>
          <a:xfrm>
            <a:off x="2760107" y="5494020"/>
            <a:ext cx="4444008" cy="1777008"/>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Despite its successes, UNIFIED-IO has limitations. For instance, in object detection, it may struggle with recall in cluttered images due to the lack of extensive data augmentation techniques.</a:t>
            </a:r>
            <a:endParaRPr lang="en-US" sz="1750" dirty="0"/>
          </a:p>
        </p:txBody>
      </p:sp>
      <p:sp>
        <p:nvSpPr>
          <p:cNvPr id="10" name="Shape 7"/>
          <p:cNvSpPr/>
          <p:nvPr/>
        </p:nvSpPr>
        <p:spPr>
          <a:xfrm>
            <a:off x="7426285" y="4937284"/>
            <a:ext cx="499943" cy="499943"/>
          </a:xfrm>
          <a:prstGeom prst="roundRect">
            <a:avLst>
              <a:gd name="adj" fmla="val 13333"/>
            </a:avLst>
          </a:prstGeom>
          <a:solidFill>
            <a:srgbClr val="382748"/>
          </a:solidFill>
          <a:ln/>
        </p:spPr>
        <p:txBody>
          <a:bodyPr/>
          <a:lstStyle/>
          <a:p>
            <a:endParaRPr lang="en-US"/>
          </a:p>
        </p:txBody>
      </p:sp>
      <p:sp>
        <p:nvSpPr>
          <p:cNvPr id="11" name="Text 8"/>
          <p:cNvSpPr/>
          <p:nvPr/>
        </p:nvSpPr>
        <p:spPr>
          <a:xfrm>
            <a:off x="7592854" y="4978956"/>
            <a:ext cx="166688"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2</a:t>
            </a:r>
            <a:endParaRPr lang="en-US" sz="2624" dirty="0"/>
          </a:p>
        </p:txBody>
      </p:sp>
      <p:sp>
        <p:nvSpPr>
          <p:cNvPr id="12" name="Text 9"/>
          <p:cNvSpPr/>
          <p:nvPr/>
        </p:nvSpPr>
        <p:spPr>
          <a:xfrm>
            <a:off x="8148399" y="5013603"/>
            <a:ext cx="277749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Future Development</a:t>
            </a:r>
            <a:endParaRPr lang="en-US" sz="2187" dirty="0"/>
          </a:p>
        </p:txBody>
      </p:sp>
      <p:sp>
        <p:nvSpPr>
          <p:cNvPr id="13" name="Text 10"/>
          <p:cNvSpPr/>
          <p:nvPr/>
        </p:nvSpPr>
        <p:spPr>
          <a:xfrm>
            <a:off x="8148399" y="5494020"/>
            <a:ext cx="4444008" cy="1066205"/>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Overall, the experiments provide valuable insights into UNIFIED-IO's performance and areas for future development.</a:t>
            </a:r>
            <a:endParaRPr lang="en-US" sz="1750" dirty="0"/>
          </a:p>
        </p:txBody>
      </p:sp>
      <p:pic>
        <p:nvPicPr>
          <p:cNvPr id="17" name="Picture 16">
            <a:extLst>
              <a:ext uri="{FF2B5EF4-FFF2-40B4-BE49-F238E27FC236}">
                <a16:creationId xmlns:a16="http://schemas.microsoft.com/office/drawing/2014/main" id="{DE6EB036-8111-9DE6-4CD7-9797BBC75C9B}"/>
              </a:ext>
            </a:extLst>
          </p:cNvPr>
          <p:cNvPicPr>
            <a:picLocks noChangeAspect="1"/>
          </p:cNvPicPr>
          <p:nvPr/>
        </p:nvPicPr>
        <p:blipFill>
          <a:blip r:embed="rId4"/>
          <a:stretch>
            <a:fillRect/>
          </a:stretch>
        </p:blipFill>
        <p:spPr>
          <a:xfrm>
            <a:off x="0" y="-21490"/>
            <a:ext cx="7581900" cy="3124200"/>
          </a:xfrm>
          <a:prstGeom prst="rect">
            <a:avLst/>
          </a:prstGeom>
        </p:spPr>
      </p:pic>
      <p:pic>
        <p:nvPicPr>
          <p:cNvPr id="18" name="Picture 17">
            <a:extLst>
              <a:ext uri="{FF2B5EF4-FFF2-40B4-BE49-F238E27FC236}">
                <a16:creationId xmlns:a16="http://schemas.microsoft.com/office/drawing/2014/main" id="{73E3858C-824E-5C0C-6AEA-F947D90407C1}"/>
              </a:ext>
            </a:extLst>
          </p:cNvPr>
          <p:cNvPicPr>
            <a:picLocks noChangeAspect="1"/>
          </p:cNvPicPr>
          <p:nvPr/>
        </p:nvPicPr>
        <p:blipFill>
          <a:blip r:embed="rId5"/>
          <a:stretch>
            <a:fillRect/>
          </a:stretch>
        </p:blipFill>
        <p:spPr>
          <a:xfrm>
            <a:off x="7258050" y="-21431"/>
            <a:ext cx="7372350" cy="314563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TotalTime>
  <Words>654</Words>
  <Application>Microsoft Macintosh PowerPoint</Application>
  <PresentationFormat>Custom</PresentationFormat>
  <Paragraphs>59</Paragraphs>
  <Slides>11</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Fira Sans</vt:lpstr>
      <vt:lpstr>Inconsolata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Akiti, Sri Kalyan Reddy</cp:lastModifiedBy>
  <cp:revision>4</cp:revision>
  <dcterms:created xsi:type="dcterms:W3CDTF">2024-03-22T02:44:57Z</dcterms:created>
  <dcterms:modified xsi:type="dcterms:W3CDTF">2024-03-22T03:52:11Z</dcterms:modified>
</cp:coreProperties>
</file>